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487" autoAdjust="0"/>
  </p:normalViewPr>
  <p:slideViewPr>
    <p:cSldViewPr>
      <p:cViewPr varScale="1">
        <p:scale>
          <a:sx n="44" d="100"/>
          <a:sy n="44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27294-96AF-4390-BD5B-029A41343036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5BA73-116B-40CD-9C38-32CB565FDB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90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5BA73-116B-40CD-9C38-32CB565FDB8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5BA73-116B-40CD-9C38-32CB565FDB8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D68DD09-B4D9-4F82-B3E0-27EDD2AA67A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4DE6ECE-5532-477C-AB49-4C5FDBA9C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8DD09-B4D9-4F82-B3E0-27EDD2AA67A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E6ECE-5532-477C-AB49-4C5FDBA9C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D68DD09-B4D9-4F82-B3E0-27EDD2AA67A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4DE6ECE-5532-477C-AB49-4C5FDBA9C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8DD09-B4D9-4F82-B3E0-27EDD2AA67A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DE6ECE-5532-477C-AB49-4C5FDBA9CF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8DD09-B4D9-4F82-B3E0-27EDD2AA67A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4DE6ECE-5532-477C-AB49-4C5FDBA9CF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D68DD09-B4D9-4F82-B3E0-27EDD2AA67A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4DE6ECE-5532-477C-AB49-4C5FDBA9CF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D68DD09-B4D9-4F82-B3E0-27EDD2AA67A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4DE6ECE-5532-477C-AB49-4C5FDBA9CF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8DD09-B4D9-4F82-B3E0-27EDD2AA67A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DE6ECE-5532-477C-AB49-4C5FDBA9C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8DD09-B4D9-4F82-B3E0-27EDD2AA67A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4DE6ECE-5532-477C-AB49-4C5FDBA9C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8DD09-B4D9-4F82-B3E0-27EDD2AA67A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DE6ECE-5532-477C-AB49-4C5FDBA9CF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68DD09-B4D9-4F82-B3E0-27EDD2AA67A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4DE6ECE-5532-477C-AB49-4C5FDBA9CF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D68DD09-B4D9-4F82-B3E0-27EDD2AA67A9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4DE6ECE-5532-477C-AB49-4C5FDBA9C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52600"/>
            <a:ext cx="64770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Research Design: </a:t>
            </a:r>
            <a:br>
              <a:rPr lang="en-US" dirty="0" smtClean="0"/>
            </a:br>
            <a:r>
              <a:rPr lang="en-US" dirty="0" smtClean="0"/>
              <a:t>Learning Through Experience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Matthew Clifford, University of Wisconsin-Madison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066800"/>
            <a:ext cx="6477000" cy="838200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2057400"/>
            <a:ext cx="5791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/>
              <a:t>Determining research questions</a:t>
            </a:r>
          </a:p>
          <a:p>
            <a:pPr marL="342900" indent="-342900">
              <a:buAutoNum type="arabicPeriod"/>
            </a:pPr>
            <a:r>
              <a:rPr lang="en-US" sz="2000" dirty="0" smtClean="0"/>
              <a:t>What should be measured? </a:t>
            </a:r>
          </a:p>
          <a:p>
            <a:pPr marL="342900" indent="-342900">
              <a:buAutoNum type="arabicPeriod"/>
            </a:pPr>
            <a:r>
              <a:rPr lang="en-US" sz="2000" dirty="0" smtClean="0"/>
              <a:t>Collecting data</a:t>
            </a:r>
          </a:p>
          <a:p>
            <a:pPr marL="800100" lvl="1" indent="-342900">
              <a:buAutoNum type="alphaUcPeriod"/>
            </a:pPr>
            <a:r>
              <a:rPr lang="en-US" sz="2000" dirty="0" smtClean="0"/>
              <a:t>Qualitative</a:t>
            </a:r>
          </a:p>
          <a:p>
            <a:pPr marL="800100" lvl="1" indent="-342900">
              <a:buAutoNum type="alphaUcPeriod"/>
            </a:pPr>
            <a:r>
              <a:rPr lang="en-US" sz="2000" dirty="0" smtClean="0"/>
              <a:t>Quantitative</a:t>
            </a:r>
          </a:p>
          <a:p>
            <a:pPr marL="349250" lvl="1" indent="-349250">
              <a:buAutoNum type="arabicPeriod" startAt="4"/>
            </a:pPr>
            <a:r>
              <a:rPr lang="en-US" sz="2000" dirty="0" smtClean="0"/>
              <a:t>Practicalities of research</a:t>
            </a:r>
          </a:p>
          <a:p>
            <a:pPr marL="349250" lvl="1" indent="-349250">
              <a:buAutoNum type="arabicPeriod" startAt="4"/>
            </a:pPr>
            <a:r>
              <a:rPr lang="en-US" sz="2000" dirty="0" smtClean="0"/>
              <a:t>Questions</a:t>
            </a:r>
          </a:p>
          <a:p>
            <a:pPr marL="800100" lvl="1" indent="-800100"/>
            <a:r>
              <a:rPr lang="en-US" sz="2000" dirty="0"/>
              <a:t>	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Matthew Clifford, University of Wisconsin-Madison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609600"/>
            <a:ext cx="6477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Determining Questions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1524000"/>
            <a:ext cx="5791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8463" lvl="1" indent="-398463">
              <a:buAutoNum type="arabicPeriod"/>
            </a:pPr>
            <a:r>
              <a:rPr lang="en-US" sz="2000" dirty="0" smtClean="0"/>
              <a:t>What do you want to know?</a:t>
            </a:r>
          </a:p>
          <a:p>
            <a:pPr marL="398463" lvl="1" indent="-398463">
              <a:buAutoNum type="arabicPeriod"/>
            </a:pPr>
            <a:r>
              <a:rPr lang="en-US" sz="2000" dirty="0" smtClean="0"/>
              <a:t>Who is your audience?</a:t>
            </a:r>
          </a:p>
          <a:p>
            <a:pPr lvl="1" indent="-457200">
              <a:buAutoNum type="arabicPeriod" startAt="2"/>
            </a:pPr>
            <a:r>
              <a:rPr lang="en-US" sz="2000" dirty="0" smtClean="0"/>
              <a:t>What can be measured? </a:t>
            </a:r>
          </a:p>
          <a:p>
            <a:pPr lvl="1" indent="-457200">
              <a:buAutoNum type="arabicPeriod" startAt="2"/>
            </a:pPr>
            <a:r>
              <a:rPr lang="en-US" sz="2000" dirty="0" smtClean="0"/>
              <a:t>What types of questions need to be asked? </a:t>
            </a:r>
          </a:p>
          <a:p>
            <a:pPr lvl="2" indent="-457200">
              <a:buAutoNum type="alphaUcPeriod"/>
            </a:pPr>
            <a:r>
              <a:rPr lang="en-US" sz="2000" dirty="0" smtClean="0"/>
              <a:t>Description (theory finding)</a:t>
            </a:r>
          </a:p>
          <a:p>
            <a:pPr lvl="2" indent="-457200">
              <a:buAutoNum type="alphaUcPeriod"/>
            </a:pPr>
            <a:r>
              <a:rPr lang="en-US" sz="2000" dirty="0" smtClean="0"/>
              <a:t>Relationships (theory testing)</a:t>
            </a:r>
            <a:r>
              <a:rPr lang="en-US" sz="2000" dirty="0"/>
              <a:t>	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Matthew Clifford, University of Wisconsin-Madison</a:t>
            </a:r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6477000" y="1524000"/>
            <a:ext cx="533400" cy="2057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086600" y="2362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Report Section 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4343400"/>
            <a:ext cx="71628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Where to go for help</a:t>
            </a:r>
          </a:p>
          <a:p>
            <a:r>
              <a:rPr lang="en-US" dirty="0" smtClean="0"/>
              <a:t>Yourself! Write about what you and your colleagues need to know and why</a:t>
            </a:r>
          </a:p>
          <a:p>
            <a:r>
              <a:rPr lang="en-US" dirty="0" err="1" smtClean="0"/>
              <a:t>GoogleScholar</a:t>
            </a:r>
            <a:r>
              <a:rPr lang="en-US" dirty="0" smtClean="0"/>
              <a:t>: Site for research abstracts (but beware quality issues!)</a:t>
            </a:r>
          </a:p>
          <a:p>
            <a:r>
              <a:rPr lang="en-US" dirty="0" smtClean="0"/>
              <a:t>EBSCO or ERIC: Site for research abstract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685800"/>
            <a:ext cx="6477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What can be Measured?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1600200"/>
            <a:ext cx="5943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8463" lvl="1" indent="-398463">
              <a:buAutoNum type="arabicPeriod"/>
            </a:pPr>
            <a:r>
              <a:rPr lang="en-US" sz="2000" dirty="0" smtClean="0"/>
              <a:t>What do you want to know about?</a:t>
            </a:r>
          </a:p>
          <a:p>
            <a:pPr lvl="2" indent="-457200">
              <a:buAutoNum type="alphaUcPeriod"/>
            </a:pPr>
            <a:r>
              <a:rPr lang="en-US" sz="2000" dirty="0" smtClean="0"/>
              <a:t>Beliefs/Satisfaction</a:t>
            </a:r>
          </a:p>
          <a:p>
            <a:pPr lvl="2" indent="-457200">
              <a:buAutoNum type="alphaUcPeriod"/>
            </a:pPr>
            <a:r>
              <a:rPr lang="en-US" sz="2000" dirty="0" smtClean="0"/>
              <a:t>Knowledge</a:t>
            </a:r>
          </a:p>
          <a:p>
            <a:pPr lvl="2" indent="-457200">
              <a:buAutoNum type="alphaUcPeriod"/>
            </a:pPr>
            <a:r>
              <a:rPr lang="en-US" sz="2000" dirty="0" smtClean="0"/>
              <a:t>Behaviors</a:t>
            </a:r>
          </a:p>
          <a:p>
            <a:pPr marL="398463" lvl="1" indent="-398463">
              <a:buAutoNum type="arabicPeriod"/>
            </a:pPr>
            <a:r>
              <a:rPr lang="en-US" sz="2000" dirty="0" smtClean="0"/>
              <a:t>What is empirically known? (Literature review)</a:t>
            </a:r>
          </a:p>
          <a:p>
            <a:pPr marL="398463" lvl="1" indent="-398463">
              <a:buAutoNum type="arabicPeriod"/>
            </a:pPr>
            <a:r>
              <a:rPr lang="en-US" sz="2000" dirty="0" smtClean="0"/>
              <a:t>What is most convincing at this time?</a:t>
            </a:r>
          </a:p>
          <a:p>
            <a:pPr marL="398463" lvl="1" indent="-398463"/>
            <a:r>
              <a:rPr lang="en-US" sz="2000" dirty="0"/>
              <a:t>	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Matthew Clifford, University of Wisconsin-Madison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086600" y="2362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Report Section 2</a:t>
            </a:r>
            <a:endParaRPr lang="en-US" dirty="0"/>
          </a:p>
        </p:txBody>
      </p:sp>
      <p:sp>
        <p:nvSpPr>
          <p:cNvPr id="6" name="Right Brace 5"/>
          <p:cNvSpPr/>
          <p:nvPr/>
        </p:nvSpPr>
        <p:spPr>
          <a:xfrm>
            <a:off x="6477000" y="1524000"/>
            <a:ext cx="533400" cy="2057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0" y="4343400"/>
            <a:ext cx="71628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Where to go for help</a:t>
            </a:r>
          </a:p>
          <a:p>
            <a:r>
              <a:rPr lang="en-US" dirty="0" smtClean="0"/>
              <a:t>Your colleagues and facilitators</a:t>
            </a:r>
          </a:p>
          <a:p>
            <a:r>
              <a:rPr lang="en-US" dirty="0" err="1" smtClean="0"/>
              <a:t>GoogleScholar</a:t>
            </a:r>
            <a:r>
              <a:rPr lang="en-US" dirty="0" smtClean="0"/>
              <a:t>: Site for research abstracts (but beware quality issues!)</a:t>
            </a:r>
          </a:p>
          <a:p>
            <a:r>
              <a:rPr lang="en-US" dirty="0" smtClean="0"/>
              <a:t>EBSCO or ERIC: Site for research abstract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533400"/>
            <a:ext cx="6477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Collecting Data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1371600"/>
          <a:ext cx="7543800" cy="403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8760"/>
                <a:gridCol w="3139440"/>
                <a:gridCol w="28956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Qualitative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Quantitative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Exploring relationships</a:t>
                      </a:r>
                    </a:p>
                    <a:p>
                      <a:r>
                        <a:rPr lang="en-US" baseline="0" dirty="0" smtClean="0"/>
                        <a:t>Testing theory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Exploring relationships</a:t>
                      </a:r>
                    </a:p>
                    <a:p>
                      <a:r>
                        <a:rPr lang="en-US" baseline="0" dirty="0" smtClean="0"/>
                        <a:t>Testing theory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How do things work?</a:t>
                      </a:r>
                    </a:p>
                    <a:p>
                      <a:r>
                        <a:rPr lang="en-US" baseline="0" dirty="0" smtClean="0"/>
                        <a:t>Why do phenomena occur?</a:t>
                      </a:r>
                    </a:p>
                    <a:p>
                      <a:r>
                        <a:rPr lang="en-US" baseline="0" dirty="0" smtClean="0"/>
                        <a:t>What factors interplay?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How do things work? </a:t>
                      </a:r>
                    </a:p>
                    <a:p>
                      <a:r>
                        <a:rPr lang="en-US" baseline="0" dirty="0" smtClean="0"/>
                        <a:t>What factors interplay?</a:t>
                      </a:r>
                    </a:p>
                    <a:p>
                      <a:r>
                        <a:rPr lang="en-US" baseline="0" dirty="0" smtClean="0"/>
                        <a:t>How prevalent are trends?</a:t>
                      </a:r>
                    </a:p>
                    <a:p>
                      <a:endParaRPr lang="en-US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Interviews, Focus Groups</a:t>
                      </a:r>
                    </a:p>
                    <a:p>
                      <a:r>
                        <a:rPr lang="en-US" baseline="0" dirty="0" smtClean="0"/>
                        <a:t>Dialogue</a:t>
                      </a:r>
                    </a:p>
                    <a:p>
                      <a:r>
                        <a:rPr lang="en-US" baseline="0" dirty="0" smtClean="0"/>
                        <a:t>Document/media</a:t>
                      </a:r>
                    </a:p>
                    <a:p>
                      <a:r>
                        <a:rPr lang="en-US" baseline="0" dirty="0" smtClean="0"/>
                        <a:t>Observation</a:t>
                      </a:r>
                    </a:p>
                    <a:p>
                      <a:r>
                        <a:rPr lang="en-US" baseline="0" dirty="0" smtClean="0"/>
                        <a:t>Case study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Surveys</a:t>
                      </a:r>
                    </a:p>
                    <a:p>
                      <a:r>
                        <a:rPr lang="en-US" baseline="0" dirty="0" smtClean="0"/>
                        <a:t>Databases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Analysis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Qualitative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Statistical analysis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Matthew Clifford, University of Wisconsin-Madison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685800"/>
            <a:ext cx="6477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Collecting Data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1524000"/>
            <a:ext cx="5943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8463" lvl="1" indent="-398463">
              <a:buAutoNum type="arabicPeriod"/>
            </a:pPr>
            <a:r>
              <a:rPr lang="en-US" sz="2000" dirty="0" smtClean="0"/>
              <a:t>Qualitative data</a:t>
            </a:r>
          </a:p>
          <a:p>
            <a:pPr marL="398463" lvl="1" indent="-398463">
              <a:buAutoNum type="arabicPeriod"/>
            </a:pPr>
            <a:r>
              <a:rPr lang="en-US" sz="2000" dirty="0" smtClean="0"/>
              <a:t>Quantitative data</a:t>
            </a:r>
          </a:p>
          <a:p>
            <a:pPr marL="398463" lvl="1" indent="-398463">
              <a:buAutoNum type="arabicPeriod"/>
            </a:pPr>
            <a:r>
              <a:rPr lang="en-US" sz="2000" dirty="0" smtClean="0"/>
              <a:t>Mixing methods: Triangulation</a:t>
            </a:r>
          </a:p>
          <a:p>
            <a:pPr marL="398463" lvl="1" indent="-398463">
              <a:buAutoNum type="arabicPeriod"/>
            </a:pPr>
            <a:r>
              <a:rPr lang="en-US" sz="2000" dirty="0" smtClean="0"/>
              <a:t>Sampling</a:t>
            </a:r>
          </a:p>
          <a:p>
            <a:pPr lvl="2" indent="-457200">
              <a:buAutoNum type="alphaUcPeriod"/>
            </a:pPr>
            <a:r>
              <a:rPr lang="en-US" sz="2000" dirty="0" smtClean="0"/>
              <a:t>Random</a:t>
            </a:r>
          </a:p>
          <a:p>
            <a:pPr lvl="2" indent="-457200">
              <a:buAutoNum type="alphaUcPeriod"/>
            </a:pPr>
            <a:r>
              <a:rPr lang="en-US" sz="2000" dirty="0" smtClean="0"/>
              <a:t>Purposeful</a:t>
            </a:r>
          </a:p>
          <a:p>
            <a:pPr lvl="2" indent="-457200">
              <a:buAutoNum type="alphaUcPeriod"/>
            </a:pPr>
            <a:r>
              <a:rPr lang="en-US" sz="2000" dirty="0" smtClean="0"/>
              <a:t>Network</a:t>
            </a:r>
          </a:p>
          <a:p>
            <a:pPr marL="398463" lvl="1" indent="-398463">
              <a:buAutoNum type="arabicPeriod"/>
            </a:pPr>
            <a:endParaRPr lang="en-US" sz="2000" dirty="0" smtClean="0"/>
          </a:p>
          <a:p>
            <a:pPr marL="398463" lvl="1" indent="-398463"/>
            <a:r>
              <a:rPr lang="en-US" sz="2000" dirty="0"/>
              <a:t>	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Matthew Clifford, American Institutes for Research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4114800"/>
            <a:ext cx="71628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Cautions!</a:t>
            </a:r>
          </a:p>
          <a:p>
            <a:r>
              <a:rPr lang="en-US" dirty="0" smtClean="0"/>
              <a:t>Only collect what you need </a:t>
            </a:r>
          </a:p>
          <a:p>
            <a:r>
              <a:rPr lang="en-US" dirty="0" smtClean="0"/>
              <a:t>Only collect what you want to report on and can report on</a:t>
            </a:r>
          </a:p>
          <a:p>
            <a:r>
              <a:rPr lang="en-US" dirty="0" smtClean="0"/>
              <a:t>Keep anonymity on sensitive topics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685800"/>
            <a:ext cx="6477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Practicalities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1524000"/>
            <a:ext cx="5943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8463" lvl="1" indent="-398463">
              <a:buAutoNum type="arabicPeriod"/>
            </a:pPr>
            <a:r>
              <a:rPr lang="en-US" sz="2000" dirty="0" smtClean="0"/>
              <a:t>Before you start….</a:t>
            </a:r>
          </a:p>
          <a:p>
            <a:pPr lvl="2" indent="-457200">
              <a:buAutoNum type="alphaUcPeriod"/>
            </a:pPr>
            <a:r>
              <a:rPr lang="en-US" sz="2000" dirty="0" smtClean="0"/>
              <a:t>Permission</a:t>
            </a:r>
          </a:p>
          <a:p>
            <a:pPr lvl="2" indent="-457200">
              <a:buAutoNum type="alphaUcPeriod"/>
            </a:pPr>
            <a:r>
              <a:rPr lang="en-US" sz="2000" dirty="0" smtClean="0"/>
              <a:t>Planning with the end in mind</a:t>
            </a:r>
          </a:p>
          <a:p>
            <a:pPr lvl="2" indent="-457200">
              <a:buAutoNum type="alphaUcPeriod"/>
            </a:pPr>
            <a:r>
              <a:rPr lang="en-US" sz="2000" dirty="0" smtClean="0"/>
              <a:t>Inviting participation: The one-pager</a:t>
            </a:r>
          </a:p>
          <a:p>
            <a:pPr marL="398463" lvl="1" indent="-398463">
              <a:buAutoNum type="arabicPeriod"/>
            </a:pPr>
            <a:r>
              <a:rPr lang="en-US" sz="2000" dirty="0" smtClean="0"/>
              <a:t>Designing instruments</a:t>
            </a:r>
          </a:p>
          <a:p>
            <a:pPr lvl="2" indent="-457200">
              <a:buAutoNum type="alphaUcPeriod"/>
            </a:pPr>
            <a:r>
              <a:rPr lang="en-US" sz="2000" dirty="0" smtClean="0"/>
              <a:t>Interview rules</a:t>
            </a:r>
          </a:p>
          <a:p>
            <a:pPr lvl="2" indent="-457200">
              <a:buAutoNum type="alphaUcPeriod"/>
            </a:pPr>
            <a:r>
              <a:rPr lang="en-US" sz="2000" dirty="0" smtClean="0"/>
              <a:t>Survey rules</a:t>
            </a:r>
          </a:p>
          <a:p>
            <a:pPr marL="398463" lvl="1" indent="-398463">
              <a:buAutoNum type="arabicPeriod"/>
            </a:pPr>
            <a:r>
              <a:rPr lang="en-US" sz="2000" dirty="0" smtClean="0"/>
              <a:t>Reporting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Matthew Clifford, University of Wisconsin-Madison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066800"/>
            <a:ext cx="6477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Matthew Clifford, University of Wisconsin-Madison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244</TotalTime>
  <Words>338</Words>
  <Application>Microsoft Office PowerPoint</Application>
  <PresentationFormat>On-screen Show (4:3)</PresentationFormat>
  <Paragraphs>97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Research Design:  Learning Through Experience</vt:lpstr>
      <vt:lpstr>Overview</vt:lpstr>
      <vt:lpstr>Determining Questions</vt:lpstr>
      <vt:lpstr>What can be Measured?</vt:lpstr>
      <vt:lpstr>Collecting Data</vt:lpstr>
      <vt:lpstr>Collecting Data</vt:lpstr>
      <vt:lpstr>Practicalities</vt:lpstr>
      <vt:lpstr>Questions</vt:lpstr>
    </vt:vector>
  </TitlesOfParts>
  <Company>Learning Point Associates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Design:  Learning Through Experience</dc:title>
  <dc:creator>Matthew Clifford</dc:creator>
  <cp:lastModifiedBy>Windows User</cp:lastModifiedBy>
  <cp:revision>6</cp:revision>
  <dcterms:created xsi:type="dcterms:W3CDTF">2010-03-09T22:40:20Z</dcterms:created>
  <dcterms:modified xsi:type="dcterms:W3CDTF">2012-03-12T20:12:31Z</dcterms:modified>
</cp:coreProperties>
</file>